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7" r:id="rId2"/>
    <p:sldId id="268" r:id="rId3"/>
    <p:sldId id="257" r:id="rId4"/>
    <p:sldId id="258" r:id="rId5"/>
    <p:sldId id="259" r:id="rId6"/>
    <p:sldId id="260" r:id="rId7"/>
    <p:sldId id="261" r:id="rId8"/>
    <p:sldId id="269" r:id="rId9"/>
    <p:sldId id="262" r:id="rId10"/>
    <p:sldId id="263" r:id="rId11"/>
    <p:sldId id="264" r:id="rId12"/>
    <p:sldId id="265" r:id="rId13"/>
    <p:sldId id="266" r:id="rId14"/>
    <p:sldId id="271" r:id="rId15"/>
    <p:sldId id="270" r:id="rId16"/>
    <p:sldId id="272"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6" d="100"/>
          <a:sy n="66" d="100"/>
        </p:scale>
        <p:origin x="668"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0B2EBA-47F8-4487-B98D-DE0EC52F8E6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274939CB-10C4-4E4E-8F85-2FAF472359A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B483E3C3-071E-469B-B30C-B2426B83B587}"/>
              </a:ext>
            </a:extLst>
          </p:cNvPr>
          <p:cNvSpPr>
            <a:spLocks noGrp="1"/>
          </p:cNvSpPr>
          <p:nvPr>
            <p:ph type="dt" sz="half" idx="10"/>
          </p:nvPr>
        </p:nvSpPr>
        <p:spPr/>
        <p:txBody>
          <a:bodyPr/>
          <a:lstStyle/>
          <a:p>
            <a:fld id="{51F5712B-38EB-42DD-8215-AB70D735041D}" type="datetimeFigureOut">
              <a:rPr lang="en-IN" smtClean="0"/>
              <a:t>10-11-2022</a:t>
            </a:fld>
            <a:endParaRPr lang="en-IN"/>
          </a:p>
        </p:txBody>
      </p:sp>
      <p:sp>
        <p:nvSpPr>
          <p:cNvPr id="5" name="Footer Placeholder 4">
            <a:extLst>
              <a:ext uri="{FF2B5EF4-FFF2-40B4-BE49-F238E27FC236}">
                <a16:creationId xmlns:a16="http://schemas.microsoft.com/office/drawing/2014/main" id="{6C4AB561-F9DB-42BA-B662-A0D0C9375FD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03F41EE-A252-4C65-844D-C5FC7F377E18}"/>
              </a:ext>
            </a:extLst>
          </p:cNvPr>
          <p:cNvSpPr>
            <a:spLocks noGrp="1"/>
          </p:cNvSpPr>
          <p:nvPr>
            <p:ph type="sldNum" sz="quarter" idx="12"/>
          </p:nvPr>
        </p:nvSpPr>
        <p:spPr/>
        <p:txBody>
          <a:bodyPr/>
          <a:lstStyle/>
          <a:p>
            <a:fld id="{5F6A1DC2-E365-40B8-BB25-C2CF077875ED}" type="slidenum">
              <a:rPr lang="en-IN" smtClean="0"/>
              <a:t>‹#›</a:t>
            </a:fld>
            <a:endParaRPr lang="en-IN"/>
          </a:p>
        </p:txBody>
      </p:sp>
    </p:spTree>
    <p:extLst>
      <p:ext uri="{BB962C8B-B14F-4D97-AF65-F5344CB8AC3E}">
        <p14:creationId xmlns:p14="http://schemas.microsoft.com/office/powerpoint/2010/main" val="33072081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60D48C-29ED-4A9A-85DA-82E13F735E55}"/>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897553C-875A-4137-A175-5FE41AB468A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2B8E38A-0BFA-4B06-893C-1BB13B28D321}"/>
              </a:ext>
            </a:extLst>
          </p:cNvPr>
          <p:cNvSpPr>
            <a:spLocks noGrp="1"/>
          </p:cNvSpPr>
          <p:nvPr>
            <p:ph type="dt" sz="half" idx="10"/>
          </p:nvPr>
        </p:nvSpPr>
        <p:spPr/>
        <p:txBody>
          <a:bodyPr/>
          <a:lstStyle/>
          <a:p>
            <a:fld id="{51F5712B-38EB-42DD-8215-AB70D735041D}" type="datetimeFigureOut">
              <a:rPr lang="en-IN" smtClean="0"/>
              <a:t>10-11-2022</a:t>
            </a:fld>
            <a:endParaRPr lang="en-IN"/>
          </a:p>
        </p:txBody>
      </p:sp>
      <p:sp>
        <p:nvSpPr>
          <p:cNvPr id="5" name="Footer Placeholder 4">
            <a:extLst>
              <a:ext uri="{FF2B5EF4-FFF2-40B4-BE49-F238E27FC236}">
                <a16:creationId xmlns:a16="http://schemas.microsoft.com/office/drawing/2014/main" id="{A63D34C0-E8B3-4FC1-A83F-B49C74826C1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A4BDCDF-C371-42A1-84C9-B737BFAC1AFD}"/>
              </a:ext>
            </a:extLst>
          </p:cNvPr>
          <p:cNvSpPr>
            <a:spLocks noGrp="1"/>
          </p:cNvSpPr>
          <p:nvPr>
            <p:ph type="sldNum" sz="quarter" idx="12"/>
          </p:nvPr>
        </p:nvSpPr>
        <p:spPr/>
        <p:txBody>
          <a:bodyPr/>
          <a:lstStyle/>
          <a:p>
            <a:fld id="{5F6A1DC2-E365-40B8-BB25-C2CF077875ED}" type="slidenum">
              <a:rPr lang="en-IN" smtClean="0"/>
              <a:t>‹#›</a:t>
            </a:fld>
            <a:endParaRPr lang="en-IN"/>
          </a:p>
        </p:txBody>
      </p:sp>
    </p:spTree>
    <p:extLst>
      <p:ext uri="{BB962C8B-B14F-4D97-AF65-F5344CB8AC3E}">
        <p14:creationId xmlns:p14="http://schemas.microsoft.com/office/powerpoint/2010/main" val="33939439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9CCD61A-3290-477B-9044-7BCD277DF6D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77F2820-ADAF-47A3-8113-C0B9D4D825B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6EB34E0-287B-4C84-9C0D-A11E7928D778}"/>
              </a:ext>
            </a:extLst>
          </p:cNvPr>
          <p:cNvSpPr>
            <a:spLocks noGrp="1"/>
          </p:cNvSpPr>
          <p:nvPr>
            <p:ph type="dt" sz="half" idx="10"/>
          </p:nvPr>
        </p:nvSpPr>
        <p:spPr/>
        <p:txBody>
          <a:bodyPr/>
          <a:lstStyle/>
          <a:p>
            <a:fld id="{51F5712B-38EB-42DD-8215-AB70D735041D}" type="datetimeFigureOut">
              <a:rPr lang="en-IN" smtClean="0"/>
              <a:t>10-11-2022</a:t>
            </a:fld>
            <a:endParaRPr lang="en-IN"/>
          </a:p>
        </p:txBody>
      </p:sp>
      <p:sp>
        <p:nvSpPr>
          <p:cNvPr id="5" name="Footer Placeholder 4">
            <a:extLst>
              <a:ext uri="{FF2B5EF4-FFF2-40B4-BE49-F238E27FC236}">
                <a16:creationId xmlns:a16="http://schemas.microsoft.com/office/drawing/2014/main" id="{AAA0F8D5-BFCE-49EC-B351-793E8442C59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C93FA40-27CD-4607-B832-2B8BBBFCFFEC}"/>
              </a:ext>
            </a:extLst>
          </p:cNvPr>
          <p:cNvSpPr>
            <a:spLocks noGrp="1"/>
          </p:cNvSpPr>
          <p:nvPr>
            <p:ph type="sldNum" sz="quarter" idx="12"/>
          </p:nvPr>
        </p:nvSpPr>
        <p:spPr/>
        <p:txBody>
          <a:bodyPr/>
          <a:lstStyle/>
          <a:p>
            <a:fld id="{5F6A1DC2-E365-40B8-BB25-C2CF077875ED}" type="slidenum">
              <a:rPr lang="en-IN" smtClean="0"/>
              <a:t>‹#›</a:t>
            </a:fld>
            <a:endParaRPr lang="en-IN"/>
          </a:p>
        </p:txBody>
      </p:sp>
    </p:spTree>
    <p:extLst>
      <p:ext uri="{BB962C8B-B14F-4D97-AF65-F5344CB8AC3E}">
        <p14:creationId xmlns:p14="http://schemas.microsoft.com/office/powerpoint/2010/main" val="14491366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EC0189-4C67-4947-9BA2-874D8AED4FA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A4D84A4-6E6F-4F69-895F-D4CAA93A023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F409E39-9376-4434-B7EE-79BE20221140}"/>
              </a:ext>
            </a:extLst>
          </p:cNvPr>
          <p:cNvSpPr>
            <a:spLocks noGrp="1"/>
          </p:cNvSpPr>
          <p:nvPr>
            <p:ph type="dt" sz="half" idx="10"/>
          </p:nvPr>
        </p:nvSpPr>
        <p:spPr/>
        <p:txBody>
          <a:bodyPr/>
          <a:lstStyle/>
          <a:p>
            <a:fld id="{51F5712B-38EB-42DD-8215-AB70D735041D}" type="datetimeFigureOut">
              <a:rPr lang="en-IN" smtClean="0"/>
              <a:t>10-11-2022</a:t>
            </a:fld>
            <a:endParaRPr lang="en-IN"/>
          </a:p>
        </p:txBody>
      </p:sp>
      <p:sp>
        <p:nvSpPr>
          <p:cNvPr id="5" name="Footer Placeholder 4">
            <a:extLst>
              <a:ext uri="{FF2B5EF4-FFF2-40B4-BE49-F238E27FC236}">
                <a16:creationId xmlns:a16="http://schemas.microsoft.com/office/drawing/2014/main" id="{3416F77A-30F1-4539-B72C-0A82B97DEC7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BED23F3-6478-4D81-B925-70E85493595C}"/>
              </a:ext>
            </a:extLst>
          </p:cNvPr>
          <p:cNvSpPr>
            <a:spLocks noGrp="1"/>
          </p:cNvSpPr>
          <p:nvPr>
            <p:ph type="sldNum" sz="quarter" idx="12"/>
          </p:nvPr>
        </p:nvSpPr>
        <p:spPr/>
        <p:txBody>
          <a:bodyPr/>
          <a:lstStyle/>
          <a:p>
            <a:fld id="{5F6A1DC2-E365-40B8-BB25-C2CF077875ED}" type="slidenum">
              <a:rPr lang="en-IN" smtClean="0"/>
              <a:t>‹#›</a:t>
            </a:fld>
            <a:endParaRPr lang="en-IN"/>
          </a:p>
        </p:txBody>
      </p:sp>
    </p:spTree>
    <p:extLst>
      <p:ext uri="{BB962C8B-B14F-4D97-AF65-F5344CB8AC3E}">
        <p14:creationId xmlns:p14="http://schemas.microsoft.com/office/powerpoint/2010/main" val="18679360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E92557-E777-4923-AD46-EA722ABFBFA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A14C27E3-C275-45A6-9018-6652D9C921A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B99838C-F40D-4DB6-ABCD-9DDA33DDA417}"/>
              </a:ext>
            </a:extLst>
          </p:cNvPr>
          <p:cNvSpPr>
            <a:spLocks noGrp="1"/>
          </p:cNvSpPr>
          <p:nvPr>
            <p:ph type="dt" sz="half" idx="10"/>
          </p:nvPr>
        </p:nvSpPr>
        <p:spPr/>
        <p:txBody>
          <a:bodyPr/>
          <a:lstStyle/>
          <a:p>
            <a:fld id="{51F5712B-38EB-42DD-8215-AB70D735041D}" type="datetimeFigureOut">
              <a:rPr lang="en-IN" smtClean="0"/>
              <a:t>10-11-2022</a:t>
            </a:fld>
            <a:endParaRPr lang="en-IN"/>
          </a:p>
        </p:txBody>
      </p:sp>
      <p:sp>
        <p:nvSpPr>
          <p:cNvPr id="5" name="Footer Placeholder 4">
            <a:extLst>
              <a:ext uri="{FF2B5EF4-FFF2-40B4-BE49-F238E27FC236}">
                <a16:creationId xmlns:a16="http://schemas.microsoft.com/office/drawing/2014/main" id="{E35F96BA-937C-487B-A621-EC106747647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9B19FCA-22DD-4468-A9DB-82E611BBF1BE}"/>
              </a:ext>
            </a:extLst>
          </p:cNvPr>
          <p:cNvSpPr>
            <a:spLocks noGrp="1"/>
          </p:cNvSpPr>
          <p:nvPr>
            <p:ph type="sldNum" sz="quarter" idx="12"/>
          </p:nvPr>
        </p:nvSpPr>
        <p:spPr/>
        <p:txBody>
          <a:bodyPr/>
          <a:lstStyle/>
          <a:p>
            <a:fld id="{5F6A1DC2-E365-40B8-BB25-C2CF077875ED}" type="slidenum">
              <a:rPr lang="en-IN" smtClean="0"/>
              <a:t>‹#›</a:t>
            </a:fld>
            <a:endParaRPr lang="en-IN"/>
          </a:p>
        </p:txBody>
      </p:sp>
    </p:spTree>
    <p:extLst>
      <p:ext uri="{BB962C8B-B14F-4D97-AF65-F5344CB8AC3E}">
        <p14:creationId xmlns:p14="http://schemas.microsoft.com/office/powerpoint/2010/main" val="16923910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5A0788-F747-45A7-83B9-AF82C61A6C2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0C66784-0385-444B-BA50-4A36177603B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F081B9DE-116E-45D1-A3EA-DFAF05907F5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059E6783-529E-4B35-9B53-76AB138E7B4C}"/>
              </a:ext>
            </a:extLst>
          </p:cNvPr>
          <p:cNvSpPr>
            <a:spLocks noGrp="1"/>
          </p:cNvSpPr>
          <p:nvPr>
            <p:ph type="dt" sz="half" idx="10"/>
          </p:nvPr>
        </p:nvSpPr>
        <p:spPr/>
        <p:txBody>
          <a:bodyPr/>
          <a:lstStyle/>
          <a:p>
            <a:fld id="{51F5712B-38EB-42DD-8215-AB70D735041D}" type="datetimeFigureOut">
              <a:rPr lang="en-IN" smtClean="0"/>
              <a:t>10-11-2022</a:t>
            </a:fld>
            <a:endParaRPr lang="en-IN"/>
          </a:p>
        </p:txBody>
      </p:sp>
      <p:sp>
        <p:nvSpPr>
          <p:cNvPr id="6" name="Footer Placeholder 5">
            <a:extLst>
              <a:ext uri="{FF2B5EF4-FFF2-40B4-BE49-F238E27FC236}">
                <a16:creationId xmlns:a16="http://schemas.microsoft.com/office/drawing/2014/main" id="{EB9A00D0-78B0-41F5-BA48-203DAC2EA8A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2174A84-306B-40C1-BED8-06073A260C75}"/>
              </a:ext>
            </a:extLst>
          </p:cNvPr>
          <p:cNvSpPr>
            <a:spLocks noGrp="1"/>
          </p:cNvSpPr>
          <p:nvPr>
            <p:ph type="sldNum" sz="quarter" idx="12"/>
          </p:nvPr>
        </p:nvSpPr>
        <p:spPr/>
        <p:txBody>
          <a:bodyPr/>
          <a:lstStyle/>
          <a:p>
            <a:fld id="{5F6A1DC2-E365-40B8-BB25-C2CF077875ED}" type="slidenum">
              <a:rPr lang="en-IN" smtClean="0"/>
              <a:t>‹#›</a:t>
            </a:fld>
            <a:endParaRPr lang="en-IN"/>
          </a:p>
        </p:txBody>
      </p:sp>
    </p:spTree>
    <p:extLst>
      <p:ext uri="{BB962C8B-B14F-4D97-AF65-F5344CB8AC3E}">
        <p14:creationId xmlns:p14="http://schemas.microsoft.com/office/powerpoint/2010/main" val="12050401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8C26AC-80CE-4A10-85DF-6D2DB4F4DE13}"/>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9C6425E-A60C-4D09-B0D2-0AC943B64E5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8533424-635D-4163-B8DB-52CD2ABD741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7270D632-4B4D-421C-9855-72D1C5C99BF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744DC9F-EB48-4881-B57C-5501B076DEE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FBB8C939-3757-4167-B944-11056F71F46C}"/>
              </a:ext>
            </a:extLst>
          </p:cNvPr>
          <p:cNvSpPr>
            <a:spLocks noGrp="1"/>
          </p:cNvSpPr>
          <p:nvPr>
            <p:ph type="dt" sz="half" idx="10"/>
          </p:nvPr>
        </p:nvSpPr>
        <p:spPr/>
        <p:txBody>
          <a:bodyPr/>
          <a:lstStyle/>
          <a:p>
            <a:fld id="{51F5712B-38EB-42DD-8215-AB70D735041D}" type="datetimeFigureOut">
              <a:rPr lang="en-IN" smtClean="0"/>
              <a:t>10-11-2022</a:t>
            </a:fld>
            <a:endParaRPr lang="en-IN"/>
          </a:p>
        </p:txBody>
      </p:sp>
      <p:sp>
        <p:nvSpPr>
          <p:cNvPr id="8" name="Footer Placeholder 7">
            <a:extLst>
              <a:ext uri="{FF2B5EF4-FFF2-40B4-BE49-F238E27FC236}">
                <a16:creationId xmlns:a16="http://schemas.microsoft.com/office/drawing/2014/main" id="{20CC7D68-9293-4DDF-910C-8EA69A20F8A9}"/>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53243AD4-3A6B-4725-86D2-E1C0CDDE9F8A}"/>
              </a:ext>
            </a:extLst>
          </p:cNvPr>
          <p:cNvSpPr>
            <a:spLocks noGrp="1"/>
          </p:cNvSpPr>
          <p:nvPr>
            <p:ph type="sldNum" sz="quarter" idx="12"/>
          </p:nvPr>
        </p:nvSpPr>
        <p:spPr/>
        <p:txBody>
          <a:bodyPr/>
          <a:lstStyle/>
          <a:p>
            <a:fld id="{5F6A1DC2-E365-40B8-BB25-C2CF077875ED}" type="slidenum">
              <a:rPr lang="en-IN" smtClean="0"/>
              <a:t>‹#›</a:t>
            </a:fld>
            <a:endParaRPr lang="en-IN"/>
          </a:p>
        </p:txBody>
      </p:sp>
    </p:spTree>
    <p:extLst>
      <p:ext uri="{BB962C8B-B14F-4D97-AF65-F5344CB8AC3E}">
        <p14:creationId xmlns:p14="http://schemas.microsoft.com/office/powerpoint/2010/main" val="34491148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9EE0F6-3BE3-4D11-B2DA-80E265062738}"/>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FDB4255B-1BBB-4B3F-969B-80C839487CBD}"/>
              </a:ext>
            </a:extLst>
          </p:cNvPr>
          <p:cNvSpPr>
            <a:spLocks noGrp="1"/>
          </p:cNvSpPr>
          <p:nvPr>
            <p:ph type="dt" sz="half" idx="10"/>
          </p:nvPr>
        </p:nvSpPr>
        <p:spPr/>
        <p:txBody>
          <a:bodyPr/>
          <a:lstStyle/>
          <a:p>
            <a:fld id="{51F5712B-38EB-42DD-8215-AB70D735041D}" type="datetimeFigureOut">
              <a:rPr lang="en-IN" smtClean="0"/>
              <a:t>10-11-2022</a:t>
            </a:fld>
            <a:endParaRPr lang="en-IN"/>
          </a:p>
        </p:txBody>
      </p:sp>
      <p:sp>
        <p:nvSpPr>
          <p:cNvPr id="4" name="Footer Placeholder 3">
            <a:extLst>
              <a:ext uri="{FF2B5EF4-FFF2-40B4-BE49-F238E27FC236}">
                <a16:creationId xmlns:a16="http://schemas.microsoft.com/office/drawing/2014/main" id="{26419C09-F049-4A11-B244-B72F92D1A59B}"/>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05E01728-B531-4342-8250-AFCA78E18BB4}"/>
              </a:ext>
            </a:extLst>
          </p:cNvPr>
          <p:cNvSpPr>
            <a:spLocks noGrp="1"/>
          </p:cNvSpPr>
          <p:nvPr>
            <p:ph type="sldNum" sz="quarter" idx="12"/>
          </p:nvPr>
        </p:nvSpPr>
        <p:spPr/>
        <p:txBody>
          <a:bodyPr/>
          <a:lstStyle/>
          <a:p>
            <a:fld id="{5F6A1DC2-E365-40B8-BB25-C2CF077875ED}" type="slidenum">
              <a:rPr lang="en-IN" smtClean="0"/>
              <a:t>‹#›</a:t>
            </a:fld>
            <a:endParaRPr lang="en-IN"/>
          </a:p>
        </p:txBody>
      </p:sp>
    </p:spTree>
    <p:extLst>
      <p:ext uri="{BB962C8B-B14F-4D97-AF65-F5344CB8AC3E}">
        <p14:creationId xmlns:p14="http://schemas.microsoft.com/office/powerpoint/2010/main" val="31433402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17BC7E6-9FDC-45A8-BCD5-C4A6C1C87660}"/>
              </a:ext>
            </a:extLst>
          </p:cNvPr>
          <p:cNvSpPr>
            <a:spLocks noGrp="1"/>
          </p:cNvSpPr>
          <p:nvPr>
            <p:ph type="dt" sz="half" idx="10"/>
          </p:nvPr>
        </p:nvSpPr>
        <p:spPr/>
        <p:txBody>
          <a:bodyPr/>
          <a:lstStyle/>
          <a:p>
            <a:fld id="{51F5712B-38EB-42DD-8215-AB70D735041D}" type="datetimeFigureOut">
              <a:rPr lang="en-IN" smtClean="0"/>
              <a:t>10-11-2022</a:t>
            </a:fld>
            <a:endParaRPr lang="en-IN"/>
          </a:p>
        </p:txBody>
      </p:sp>
      <p:sp>
        <p:nvSpPr>
          <p:cNvPr id="3" name="Footer Placeholder 2">
            <a:extLst>
              <a:ext uri="{FF2B5EF4-FFF2-40B4-BE49-F238E27FC236}">
                <a16:creationId xmlns:a16="http://schemas.microsoft.com/office/drawing/2014/main" id="{3BD39DBE-D2ED-4047-BBC2-A1F182B5D008}"/>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B6FABBAD-3CE4-456D-B240-FEA7229D2242}"/>
              </a:ext>
            </a:extLst>
          </p:cNvPr>
          <p:cNvSpPr>
            <a:spLocks noGrp="1"/>
          </p:cNvSpPr>
          <p:nvPr>
            <p:ph type="sldNum" sz="quarter" idx="12"/>
          </p:nvPr>
        </p:nvSpPr>
        <p:spPr/>
        <p:txBody>
          <a:bodyPr/>
          <a:lstStyle/>
          <a:p>
            <a:fld id="{5F6A1DC2-E365-40B8-BB25-C2CF077875ED}" type="slidenum">
              <a:rPr lang="en-IN" smtClean="0"/>
              <a:t>‹#›</a:t>
            </a:fld>
            <a:endParaRPr lang="en-IN"/>
          </a:p>
        </p:txBody>
      </p:sp>
    </p:spTree>
    <p:extLst>
      <p:ext uri="{BB962C8B-B14F-4D97-AF65-F5344CB8AC3E}">
        <p14:creationId xmlns:p14="http://schemas.microsoft.com/office/powerpoint/2010/main" val="6390808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49968A-5CE3-48EB-A1D2-7A57A6084E0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81B4749F-BFC6-4711-BF23-BD34D51EB5A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9B6FDB97-AEBD-49AC-8E71-9D8DA7F64F8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8E1F48A-025E-47E6-AFCF-99EC88FB1F0D}"/>
              </a:ext>
            </a:extLst>
          </p:cNvPr>
          <p:cNvSpPr>
            <a:spLocks noGrp="1"/>
          </p:cNvSpPr>
          <p:nvPr>
            <p:ph type="dt" sz="half" idx="10"/>
          </p:nvPr>
        </p:nvSpPr>
        <p:spPr/>
        <p:txBody>
          <a:bodyPr/>
          <a:lstStyle/>
          <a:p>
            <a:fld id="{51F5712B-38EB-42DD-8215-AB70D735041D}" type="datetimeFigureOut">
              <a:rPr lang="en-IN" smtClean="0"/>
              <a:t>10-11-2022</a:t>
            </a:fld>
            <a:endParaRPr lang="en-IN"/>
          </a:p>
        </p:txBody>
      </p:sp>
      <p:sp>
        <p:nvSpPr>
          <p:cNvPr id="6" name="Footer Placeholder 5">
            <a:extLst>
              <a:ext uri="{FF2B5EF4-FFF2-40B4-BE49-F238E27FC236}">
                <a16:creationId xmlns:a16="http://schemas.microsoft.com/office/drawing/2014/main" id="{DB1B7F6D-BD94-4CFA-A2D8-8BBB1AA04C7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51A4D26-CF0C-4BE2-A039-A048810F6B06}"/>
              </a:ext>
            </a:extLst>
          </p:cNvPr>
          <p:cNvSpPr>
            <a:spLocks noGrp="1"/>
          </p:cNvSpPr>
          <p:nvPr>
            <p:ph type="sldNum" sz="quarter" idx="12"/>
          </p:nvPr>
        </p:nvSpPr>
        <p:spPr/>
        <p:txBody>
          <a:bodyPr/>
          <a:lstStyle/>
          <a:p>
            <a:fld id="{5F6A1DC2-E365-40B8-BB25-C2CF077875ED}" type="slidenum">
              <a:rPr lang="en-IN" smtClean="0"/>
              <a:t>‹#›</a:t>
            </a:fld>
            <a:endParaRPr lang="en-IN"/>
          </a:p>
        </p:txBody>
      </p:sp>
    </p:spTree>
    <p:extLst>
      <p:ext uri="{BB962C8B-B14F-4D97-AF65-F5344CB8AC3E}">
        <p14:creationId xmlns:p14="http://schemas.microsoft.com/office/powerpoint/2010/main" val="23068459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462B08-D5E4-46CE-BC4F-1E503772EB0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B24A419F-14C9-428D-81DF-B201F4AF825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1BD8A8D9-44F1-4DC1-93D8-BCEF59BA869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C396671-EE4F-4A76-9976-009A09C473D3}"/>
              </a:ext>
            </a:extLst>
          </p:cNvPr>
          <p:cNvSpPr>
            <a:spLocks noGrp="1"/>
          </p:cNvSpPr>
          <p:nvPr>
            <p:ph type="dt" sz="half" idx="10"/>
          </p:nvPr>
        </p:nvSpPr>
        <p:spPr/>
        <p:txBody>
          <a:bodyPr/>
          <a:lstStyle/>
          <a:p>
            <a:fld id="{51F5712B-38EB-42DD-8215-AB70D735041D}" type="datetimeFigureOut">
              <a:rPr lang="en-IN" smtClean="0"/>
              <a:t>10-11-2022</a:t>
            </a:fld>
            <a:endParaRPr lang="en-IN"/>
          </a:p>
        </p:txBody>
      </p:sp>
      <p:sp>
        <p:nvSpPr>
          <p:cNvPr id="6" name="Footer Placeholder 5">
            <a:extLst>
              <a:ext uri="{FF2B5EF4-FFF2-40B4-BE49-F238E27FC236}">
                <a16:creationId xmlns:a16="http://schemas.microsoft.com/office/drawing/2014/main" id="{C74DD8FC-D495-47F8-A166-10120636758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88B194C-F43B-46F3-A651-889E855C6D57}"/>
              </a:ext>
            </a:extLst>
          </p:cNvPr>
          <p:cNvSpPr>
            <a:spLocks noGrp="1"/>
          </p:cNvSpPr>
          <p:nvPr>
            <p:ph type="sldNum" sz="quarter" idx="12"/>
          </p:nvPr>
        </p:nvSpPr>
        <p:spPr/>
        <p:txBody>
          <a:bodyPr/>
          <a:lstStyle/>
          <a:p>
            <a:fld id="{5F6A1DC2-E365-40B8-BB25-C2CF077875ED}" type="slidenum">
              <a:rPr lang="en-IN" smtClean="0"/>
              <a:t>‹#›</a:t>
            </a:fld>
            <a:endParaRPr lang="en-IN"/>
          </a:p>
        </p:txBody>
      </p:sp>
    </p:spTree>
    <p:extLst>
      <p:ext uri="{BB962C8B-B14F-4D97-AF65-F5344CB8AC3E}">
        <p14:creationId xmlns:p14="http://schemas.microsoft.com/office/powerpoint/2010/main" val="30578018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140F466-C31E-45F2-8709-3DC80428742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F031289B-1ED0-407E-A9A3-310C7AEBA64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115D1D5-320C-4FCE-850F-6CAB9E7FA4F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1F5712B-38EB-42DD-8215-AB70D735041D}" type="datetimeFigureOut">
              <a:rPr lang="en-IN" smtClean="0"/>
              <a:t>10-11-2022</a:t>
            </a:fld>
            <a:endParaRPr lang="en-IN"/>
          </a:p>
        </p:txBody>
      </p:sp>
      <p:sp>
        <p:nvSpPr>
          <p:cNvPr id="5" name="Footer Placeholder 4">
            <a:extLst>
              <a:ext uri="{FF2B5EF4-FFF2-40B4-BE49-F238E27FC236}">
                <a16:creationId xmlns:a16="http://schemas.microsoft.com/office/drawing/2014/main" id="{55E85BE6-A416-495E-9EFA-1BE8FC453AA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8EB46E4F-B02D-4A94-BC84-BDD5469FD0A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F6A1DC2-E365-40B8-BB25-C2CF077875ED}" type="slidenum">
              <a:rPr lang="en-IN" smtClean="0"/>
              <a:t>‹#›</a:t>
            </a:fld>
            <a:endParaRPr lang="en-IN"/>
          </a:p>
        </p:txBody>
      </p:sp>
    </p:spTree>
    <p:extLst>
      <p:ext uri="{BB962C8B-B14F-4D97-AF65-F5344CB8AC3E}">
        <p14:creationId xmlns:p14="http://schemas.microsoft.com/office/powerpoint/2010/main" val="144068606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hyperlink" Target="https://blog.rapid7.com/2019/02/19/stack-based-buffer-overflow-attacks-what-you-need-to-know/"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IN" b="1" dirty="0">
                <a:solidFill>
                  <a:schemeClr val="accent1">
                    <a:lumMod val="75000"/>
                  </a:schemeClr>
                </a:solidFill>
                <a:latin typeface="Baskerville Old Face" panose="02020602080505020303" pitchFamily="18" charset="0"/>
              </a:rPr>
              <a:t>Ethical Hacking </a:t>
            </a:r>
            <a:endParaRPr lang="en-IN" dirty="0"/>
          </a:p>
        </p:txBody>
      </p:sp>
      <p:sp>
        <p:nvSpPr>
          <p:cNvPr id="3" name="Subtitle 2"/>
          <p:cNvSpPr>
            <a:spLocks noGrp="1"/>
          </p:cNvSpPr>
          <p:nvPr>
            <p:ph type="subTitle" idx="1"/>
          </p:nvPr>
        </p:nvSpPr>
        <p:spPr/>
        <p:txBody>
          <a:bodyPr/>
          <a:lstStyle/>
          <a:p>
            <a:r>
              <a:rPr lang="en-IN" dirty="0" err="1"/>
              <a:t>Mohona</a:t>
            </a:r>
            <a:r>
              <a:rPr lang="en-IN" dirty="0"/>
              <a:t> Ghosh</a:t>
            </a:r>
          </a:p>
        </p:txBody>
      </p:sp>
    </p:spTree>
    <p:extLst>
      <p:ext uri="{BB962C8B-B14F-4D97-AF65-F5344CB8AC3E}">
        <p14:creationId xmlns:p14="http://schemas.microsoft.com/office/powerpoint/2010/main" val="30118407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8C4D78-250F-4CC2-A69F-EB6493F66791}"/>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015D3954-6586-4656-8C2D-54EF521EFD85}"/>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922CDFF9-DB9F-4E59-A437-956AEEB450FB}"/>
              </a:ext>
            </a:extLst>
          </p:cNvPr>
          <p:cNvPicPr>
            <a:picLocks noChangeAspect="1"/>
          </p:cNvPicPr>
          <p:nvPr/>
        </p:nvPicPr>
        <p:blipFill>
          <a:blip r:embed="rId2"/>
          <a:stretch>
            <a:fillRect/>
          </a:stretch>
        </p:blipFill>
        <p:spPr>
          <a:xfrm>
            <a:off x="246805" y="282253"/>
            <a:ext cx="11040319" cy="6436592"/>
          </a:xfrm>
          <a:prstGeom prst="rect">
            <a:avLst/>
          </a:prstGeom>
        </p:spPr>
      </p:pic>
    </p:spTree>
    <p:extLst>
      <p:ext uri="{BB962C8B-B14F-4D97-AF65-F5344CB8AC3E}">
        <p14:creationId xmlns:p14="http://schemas.microsoft.com/office/powerpoint/2010/main" val="31189919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A9EFA-94BC-41EB-9D77-4137983B416E}"/>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1880282E-20B5-4BB1-83C1-621433BF7614}"/>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F2BE08B4-2F0B-48A2-97FB-8A10BFCE1026}"/>
              </a:ext>
            </a:extLst>
          </p:cNvPr>
          <p:cNvPicPr>
            <a:picLocks noChangeAspect="1"/>
          </p:cNvPicPr>
          <p:nvPr/>
        </p:nvPicPr>
        <p:blipFill>
          <a:blip r:embed="rId2"/>
          <a:stretch>
            <a:fillRect/>
          </a:stretch>
        </p:blipFill>
        <p:spPr>
          <a:xfrm>
            <a:off x="1260193" y="201178"/>
            <a:ext cx="9141107" cy="6455644"/>
          </a:xfrm>
          <a:prstGeom prst="rect">
            <a:avLst/>
          </a:prstGeom>
        </p:spPr>
      </p:pic>
    </p:spTree>
    <p:extLst>
      <p:ext uri="{BB962C8B-B14F-4D97-AF65-F5344CB8AC3E}">
        <p14:creationId xmlns:p14="http://schemas.microsoft.com/office/powerpoint/2010/main" val="3029897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6E08A1-8080-4DD5-80C1-FE8851C9A2B4}"/>
              </a:ext>
            </a:extLst>
          </p:cNvPr>
          <p:cNvSpPr>
            <a:spLocks noGrp="1"/>
          </p:cNvSpPr>
          <p:nvPr>
            <p:ph type="title"/>
          </p:nvPr>
        </p:nvSpPr>
        <p:spPr/>
        <p:txBody>
          <a:bodyPr/>
          <a:lstStyle/>
          <a:p>
            <a:pPr algn="ctr"/>
            <a:r>
              <a:rPr lang="en-IN" b="1" u="sng" dirty="0">
                <a:solidFill>
                  <a:srgbClr val="C00000"/>
                </a:solidFill>
              </a:rPr>
              <a:t>Role of Stacks in Function Calls</a:t>
            </a:r>
          </a:p>
        </p:txBody>
      </p:sp>
      <p:sp>
        <p:nvSpPr>
          <p:cNvPr id="3" name="Content Placeholder 2">
            <a:extLst>
              <a:ext uri="{FF2B5EF4-FFF2-40B4-BE49-F238E27FC236}">
                <a16:creationId xmlns:a16="http://schemas.microsoft.com/office/drawing/2014/main" id="{DADE1093-E3BB-413D-A075-86B12B27577A}"/>
              </a:ext>
            </a:extLst>
          </p:cNvPr>
          <p:cNvSpPr>
            <a:spLocks noGrp="1"/>
          </p:cNvSpPr>
          <p:nvPr>
            <p:ph idx="1"/>
          </p:nvPr>
        </p:nvSpPr>
        <p:spPr/>
        <p:txBody>
          <a:bodyPr/>
          <a:lstStyle/>
          <a:p>
            <a:r>
              <a:rPr lang="en-IN" dirty="0"/>
              <a:t>https://www.youtube.com/watch?v=ygK0YON10sQ</a:t>
            </a:r>
          </a:p>
        </p:txBody>
      </p:sp>
    </p:spTree>
    <p:extLst>
      <p:ext uri="{BB962C8B-B14F-4D97-AF65-F5344CB8AC3E}">
        <p14:creationId xmlns:p14="http://schemas.microsoft.com/office/powerpoint/2010/main" val="23771852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12F047-7D15-46BC-912F-6D13146C2B68}"/>
              </a:ext>
            </a:extLst>
          </p:cNvPr>
          <p:cNvSpPr>
            <a:spLocks noGrp="1"/>
          </p:cNvSpPr>
          <p:nvPr>
            <p:ph type="title"/>
          </p:nvPr>
        </p:nvSpPr>
        <p:spPr/>
        <p:txBody>
          <a:bodyPr/>
          <a:lstStyle/>
          <a:p>
            <a:pPr algn="ctr"/>
            <a:r>
              <a:rPr lang="en-IN" b="1" u="sng" dirty="0">
                <a:solidFill>
                  <a:srgbClr val="C00000"/>
                </a:solidFill>
              </a:rPr>
              <a:t>Stack based Buffer Overflow</a:t>
            </a:r>
            <a:endParaRPr lang="en-IN" dirty="0"/>
          </a:p>
        </p:txBody>
      </p:sp>
      <p:sp>
        <p:nvSpPr>
          <p:cNvPr id="3" name="Content Placeholder 2">
            <a:extLst>
              <a:ext uri="{FF2B5EF4-FFF2-40B4-BE49-F238E27FC236}">
                <a16:creationId xmlns:a16="http://schemas.microsoft.com/office/drawing/2014/main" id="{52241216-8E4D-457D-8186-8F1C010E9162}"/>
              </a:ext>
            </a:extLst>
          </p:cNvPr>
          <p:cNvSpPr>
            <a:spLocks noGrp="1"/>
          </p:cNvSpPr>
          <p:nvPr>
            <p:ph idx="1"/>
          </p:nvPr>
        </p:nvSpPr>
        <p:spPr/>
        <p:txBody>
          <a:bodyPr/>
          <a:lstStyle/>
          <a:p>
            <a:r>
              <a:rPr lang="en-IN" dirty="0"/>
              <a:t>Lets have a look at an example…</a:t>
            </a:r>
          </a:p>
          <a:p>
            <a:r>
              <a:rPr lang="en-IN" dirty="0">
                <a:hlinkClick r:id="rId2"/>
              </a:rPr>
              <a:t>https://blog.rapid7.com/2019/02/19/stack-based-buffer-overflow-attacks-what-you-need-to-know/</a:t>
            </a:r>
            <a:endParaRPr lang="en-IN" dirty="0"/>
          </a:p>
          <a:p>
            <a:endParaRPr lang="en-IN" dirty="0"/>
          </a:p>
        </p:txBody>
      </p:sp>
    </p:spTree>
    <p:extLst>
      <p:ext uri="{BB962C8B-B14F-4D97-AF65-F5344CB8AC3E}">
        <p14:creationId xmlns:p14="http://schemas.microsoft.com/office/powerpoint/2010/main" val="8222568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04D387-9DDE-4986-9192-EDC052E290AB}"/>
              </a:ext>
            </a:extLst>
          </p:cNvPr>
          <p:cNvSpPr>
            <a:spLocks noGrp="1"/>
          </p:cNvSpPr>
          <p:nvPr>
            <p:ph type="title"/>
          </p:nvPr>
        </p:nvSpPr>
        <p:spPr/>
        <p:txBody>
          <a:bodyPr/>
          <a:lstStyle/>
          <a:p>
            <a:r>
              <a:rPr lang="en-IN" b="1" u="sng" dirty="0">
                <a:solidFill>
                  <a:srgbClr val="C00000"/>
                </a:solidFill>
              </a:rPr>
              <a:t>How to prevent Buffer Overflow Attack ?</a:t>
            </a:r>
            <a:endParaRPr lang="en-IN" dirty="0"/>
          </a:p>
        </p:txBody>
      </p:sp>
      <p:sp>
        <p:nvSpPr>
          <p:cNvPr id="3" name="Content Placeholder 2">
            <a:extLst>
              <a:ext uri="{FF2B5EF4-FFF2-40B4-BE49-F238E27FC236}">
                <a16:creationId xmlns:a16="http://schemas.microsoft.com/office/drawing/2014/main" id="{5DAD6087-2EEB-426E-876E-2B5DB81CF2C7}"/>
              </a:ext>
            </a:extLst>
          </p:cNvPr>
          <p:cNvSpPr>
            <a:spLocks noGrp="1"/>
          </p:cNvSpPr>
          <p:nvPr>
            <p:ph idx="1"/>
          </p:nvPr>
        </p:nvSpPr>
        <p:spPr>
          <a:xfrm>
            <a:off x="742949" y="1386680"/>
            <a:ext cx="11191875" cy="4137819"/>
          </a:xfrm>
        </p:spPr>
        <p:txBody>
          <a:bodyPr>
            <a:normAutofit lnSpcReduction="10000"/>
          </a:bodyPr>
          <a:lstStyle/>
          <a:p>
            <a:pPr algn="just"/>
            <a:r>
              <a:rPr lang="en-US" b="0" i="0" dirty="0">
                <a:solidFill>
                  <a:srgbClr val="111C24"/>
                </a:solidFill>
                <a:effectLst/>
              </a:rPr>
              <a:t>The easiest way to prevent these vulnerabilities is to simply use a language that does not allow for them. C allows these vulnerabilities through direct access to memory and a lack of strong object typing. Languages that do not share these aspects are typically immune. Java, Python, and .NET, among other languages and platforms, don’t require special checks or changes to mitigate overflow vulnerabilities.</a:t>
            </a:r>
          </a:p>
          <a:p>
            <a:r>
              <a:rPr lang="en-US" dirty="0">
                <a:solidFill>
                  <a:srgbClr val="FF0000"/>
                </a:solidFill>
              </a:rPr>
              <a:t>U</a:t>
            </a:r>
            <a:r>
              <a:rPr lang="en-US" b="0" i="0" dirty="0">
                <a:solidFill>
                  <a:srgbClr val="FF0000"/>
                </a:solidFill>
                <a:effectLst/>
              </a:rPr>
              <a:t>se of secure coding practices</a:t>
            </a:r>
            <a:r>
              <a:rPr lang="en-US" b="0" i="0" dirty="0">
                <a:effectLst/>
              </a:rPr>
              <a:t>— Stop the use of functions that allow for unbounded memory access and carefully calculating memory access to prevent attackers from modifying adjacent values in memory.</a:t>
            </a:r>
          </a:p>
          <a:p>
            <a:pPr lvl="1"/>
            <a:r>
              <a:rPr lang="en-US" dirty="0"/>
              <a:t>E.g., use </a:t>
            </a:r>
            <a:r>
              <a:rPr lang="en-IN" b="0" i="0" dirty="0" err="1">
                <a:solidFill>
                  <a:srgbClr val="111C24"/>
                </a:solidFill>
                <a:effectLst/>
              </a:rPr>
              <a:t>strn</a:t>
            </a:r>
            <a:r>
              <a:rPr lang="en-IN" b="0" i="0" dirty="0">
                <a:solidFill>
                  <a:srgbClr val="111C24"/>
                </a:solidFill>
                <a:effectLst/>
              </a:rPr>
              <a:t>- versions of string handling versions e.g., </a:t>
            </a:r>
            <a:r>
              <a:rPr lang="en-IN" b="0" i="0" dirty="0" err="1">
                <a:solidFill>
                  <a:srgbClr val="111C24"/>
                </a:solidFill>
                <a:effectLst/>
              </a:rPr>
              <a:t>strncpy</a:t>
            </a:r>
            <a:r>
              <a:rPr lang="en-IN" b="0" i="0" dirty="0">
                <a:solidFill>
                  <a:srgbClr val="111C24"/>
                </a:solidFill>
                <a:effectLst/>
              </a:rPr>
              <a:t> instead of </a:t>
            </a:r>
            <a:r>
              <a:rPr lang="en-IN" b="0" i="0" dirty="0" err="1">
                <a:solidFill>
                  <a:srgbClr val="111C24"/>
                </a:solidFill>
                <a:effectLst/>
              </a:rPr>
              <a:t>strcopy</a:t>
            </a:r>
            <a:r>
              <a:rPr lang="en-IN" b="0" i="0" dirty="0">
                <a:solidFill>
                  <a:srgbClr val="111C24"/>
                </a:solidFill>
                <a:effectLst/>
              </a:rPr>
              <a:t>. T</a:t>
            </a:r>
            <a:r>
              <a:rPr lang="en-US" b="0" i="0" dirty="0" err="1">
                <a:solidFill>
                  <a:srgbClr val="111C24"/>
                </a:solidFill>
                <a:effectLst/>
              </a:rPr>
              <a:t>hese</a:t>
            </a:r>
            <a:r>
              <a:rPr lang="en-US" b="0" i="0" dirty="0">
                <a:solidFill>
                  <a:srgbClr val="111C24"/>
                </a:solidFill>
                <a:effectLst/>
              </a:rPr>
              <a:t> versions only write to the maximum size of the target buffer. </a:t>
            </a:r>
            <a:endParaRPr lang="en-US" b="0" i="0" dirty="0">
              <a:effectLst/>
            </a:endParaRPr>
          </a:p>
          <a:p>
            <a:endParaRPr lang="en-US" b="0" i="0" dirty="0">
              <a:solidFill>
                <a:srgbClr val="111C24"/>
              </a:solidFill>
              <a:effectLst/>
              <a:latin typeface="Roboto"/>
            </a:endParaRPr>
          </a:p>
          <a:p>
            <a:endParaRPr lang="en-IN" dirty="0"/>
          </a:p>
        </p:txBody>
      </p:sp>
      <p:pic>
        <p:nvPicPr>
          <p:cNvPr id="4" name="Picture 3">
            <a:extLst>
              <a:ext uri="{FF2B5EF4-FFF2-40B4-BE49-F238E27FC236}">
                <a16:creationId xmlns:a16="http://schemas.microsoft.com/office/drawing/2014/main" id="{84FC4782-38B1-46E3-8C22-E53843CDBDB9}"/>
              </a:ext>
            </a:extLst>
          </p:cNvPr>
          <p:cNvPicPr>
            <a:picLocks noChangeAspect="1"/>
          </p:cNvPicPr>
          <p:nvPr/>
        </p:nvPicPr>
        <p:blipFill>
          <a:blip r:embed="rId2"/>
          <a:stretch>
            <a:fillRect/>
          </a:stretch>
        </p:blipFill>
        <p:spPr>
          <a:xfrm>
            <a:off x="6000750" y="5434012"/>
            <a:ext cx="6096000" cy="1343025"/>
          </a:xfrm>
          <a:prstGeom prst="rect">
            <a:avLst/>
          </a:prstGeom>
        </p:spPr>
      </p:pic>
    </p:spTree>
    <p:extLst>
      <p:ext uri="{BB962C8B-B14F-4D97-AF65-F5344CB8AC3E}">
        <p14:creationId xmlns:p14="http://schemas.microsoft.com/office/powerpoint/2010/main" val="1610703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5C0E87-0533-44DA-B45F-BABC4BDD8CD2}"/>
              </a:ext>
            </a:extLst>
          </p:cNvPr>
          <p:cNvSpPr>
            <a:spLocks noGrp="1"/>
          </p:cNvSpPr>
          <p:nvPr>
            <p:ph type="title"/>
          </p:nvPr>
        </p:nvSpPr>
        <p:spPr/>
        <p:txBody>
          <a:bodyPr/>
          <a:lstStyle/>
          <a:p>
            <a:r>
              <a:rPr lang="en-IN" b="1" u="sng" dirty="0">
                <a:solidFill>
                  <a:srgbClr val="C00000"/>
                </a:solidFill>
              </a:rPr>
              <a:t>How to prevent Buffer Overflow Attack ?</a:t>
            </a:r>
            <a:endParaRPr lang="en-IN" dirty="0"/>
          </a:p>
        </p:txBody>
      </p:sp>
      <p:sp>
        <p:nvSpPr>
          <p:cNvPr id="3" name="Content Placeholder 2">
            <a:extLst>
              <a:ext uri="{FF2B5EF4-FFF2-40B4-BE49-F238E27FC236}">
                <a16:creationId xmlns:a16="http://schemas.microsoft.com/office/drawing/2014/main" id="{1F1D881F-2D72-4FEC-B68E-A3654BF32629}"/>
              </a:ext>
            </a:extLst>
          </p:cNvPr>
          <p:cNvSpPr>
            <a:spLocks noGrp="1"/>
          </p:cNvSpPr>
          <p:nvPr>
            <p:ph idx="1"/>
          </p:nvPr>
        </p:nvSpPr>
        <p:spPr/>
        <p:txBody>
          <a:bodyPr>
            <a:normAutofit fontScale="92500" lnSpcReduction="10000"/>
          </a:bodyPr>
          <a:lstStyle/>
          <a:p>
            <a:pPr algn="just"/>
            <a:r>
              <a:rPr lang="en-IN" dirty="0">
                <a:solidFill>
                  <a:srgbClr val="FF0000"/>
                </a:solidFill>
              </a:rPr>
              <a:t>Stack Canaries</a:t>
            </a:r>
            <a:r>
              <a:rPr lang="en-IN" dirty="0"/>
              <a:t>: </a:t>
            </a:r>
            <a:r>
              <a:rPr lang="en-US" dirty="0"/>
              <a:t>One quick change that compilers made in the immediate aftermath of the stack-based attacks was starting to include protections on important pieces of data, such as return addresses. Since most stack overflow attacks involved overflowing one data location and writing to another, the compiler placed a sacrificial known value between buffers and important data, then the program would check to see whether the sacrificial value had been changed before using the important data. If that value had been changed, it was likely that the important data was also altered, so execution would stop immediately. Since a change in these sacrificial values could be determined before malicious code execution would start, the values are known as “canaries.” If the canary was disturbed, exception code was executed and the program terminated.</a:t>
            </a:r>
            <a:endParaRPr lang="en-IN" dirty="0"/>
          </a:p>
        </p:txBody>
      </p:sp>
    </p:spTree>
    <p:extLst>
      <p:ext uri="{BB962C8B-B14F-4D97-AF65-F5344CB8AC3E}">
        <p14:creationId xmlns:p14="http://schemas.microsoft.com/office/powerpoint/2010/main" val="39886050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3F8E0-E160-4DC0-B5AB-2A2EE9D96458}"/>
              </a:ext>
            </a:extLst>
          </p:cNvPr>
          <p:cNvSpPr>
            <a:spLocks noGrp="1"/>
          </p:cNvSpPr>
          <p:nvPr>
            <p:ph type="title"/>
          </p:nvPr>
        </p:nvSpPr>
        <p:spPr/>
        <p:txBody>
          <a:bodyPr/>
          <a:lstStyle/>
          <a:p>
            <a:r>
              <a:rPr lang="en-IN" b="1" u="sng" dirty="0">
                <a:solidFill>
                  <a:srgbClr val="C00000"/>
                </a:solidFill>
              </a:rPr>
              <a:t>How to prevent Buffer Overflow Attack ?</a:t>
            </a:r>
            <a:endParaRPr lang="en-IN" dirty="0"/>
          </a:p>
        </p:txBody>
      </p:sp>
      <p:sp>
        <p:nvSpPr>
          <p:cNvPr id="3" name="Content Placeholder 2">
            <a:extLst>
              <a:ext uri="{FF2B5EF4-FFF2-40B4-BE49-F238E27FC236}">
                <a16:creationId xmlns:a16="http://schemas.microsoft.com/office/drawing/2014/main" id="{BD3B991C-BC6B-456F-9FA0-5190E8A26B35}"/>
              </a:ext>
            </a:extLst>
          </p:cNvPr>
          <p:cNvSpPr>
            <a:spLocks noGrp="1"/>
          </p:cNvSpPr>
          <p:nvPr>
            <p:ph idx="1"/>
          </p:nvPr>
        </p:nvSpPr>
        <p:spPr/>
        <p:txBody>
          <a:bodyPr>
            <a:normAutofit fontScale="85000" lnSpcReduction="10000"/>
          </a:bodyPr>
          <a:lstStyle/>
          <a:p>
            <a:r>
              <a:rPr lang="en-IN" dirty="0">
                <a:solidFill>
                  <a:srgbClr val="FF0000"/>
                </a:solidFill>
              </a:rPr>
              <a:t>Non Executable Stack</a:t>
            </a:r>
            <a:r>
              <a:rPr lang="en-IN" dirty="0"/>
              <a:t>: </a:t>
            </a:r>
            <a:r>
              <a:rPr lang="en-US" b="0" i="0" dirty="0">
                <a:solidFill>
                  <a:srgbClr val="111C24"/>
                </a:solidFill>
                <a:effectLst/>
              </a:rPr>
              <a:t>Additional defenses are provided by some of today’s operating systems in the form of non-executable stacks. Non-executable stacks (i.e., data execution prevention [DEP]) mark the stack and in some cases other structures as areas where code cannot be executed. This means that an attacker cannot inject exploit code onto the stack and expect it to successfully run.</a:t>
            </a:r>
          </a:p>
          <a:p>
            <a:r>
              <a:rPr lang="en-IN" dirty="0">
                <a:solidFill>
                  <a:srgbClr val="FF0000"/>
                </a:solidFill>
              </a:rPr>
              <a:t>Use of static analysis tools: </a:t>
            </a:r>
            <a:r>
              <a:rPr lang="en-IN" dirty="0"/>
              <a:t>These tools can be </a:t>
            </a:r>
            <a:r>
              <a:rPr lang="en-US" b="0" i="0" dirty="0">
                <a:effectLst/>
              </a:rPr>
              <a:t> </a:t>
            </a:r>
            <a:r>
              <a:rPr lang="en-US" b="0" i="0" dirty="0">
                <a:solidFill>
                  <a:srgbClr val="111C24"/>
                </a:solidFill>
                <a:effectLst/>
              </a:rPr>
              <a:t>used to enforce code quality have been developed specifically for the detection of security vulnerabilities during development. </a:t>
            </a:r>
            <a:r>
              <a:rPr lang="en-US" dirty="0">
                <a:solidFill>
                  <a:srgbClr val="316ACA"/>
                </a:solidFill>
              </a:rPr>
              <a:t>Coverity static analysis</a:t>
            </a:r>
            <a:r>
              <a:rPr lang="en-US" b="0" i="0" dirty="0">
                <a:solidFill>
                  <a:srgbClr val="111C24"/>
                </a:solidFill>
                <a:effectLst/>
              </a:rPr>
              <a:t>, for example, identifies red flags for potential buffer overflows. These can then be triaged and fixed individually, rather than having to manually search through the code base for them. These tools, combined with regular code reviews and the knowledge of how to address buffer overflows, allow for the vast majority of buffer flaws to be identified and mitigated before the code development is complete.</a:t>
            </a:r>
            <a:endParaRPr lang="en-IN" dirty="0"/>
          </a:p>
        </p:txBody>
      </p:sp>
    </p:spTree>
    <p:extLst>
      <p:ext uri="{BB962C8B-B14F-4D97-AF65-F5344CB8AC3E}">
        <p14:creationId xmlns:p14="http://schemas.microsoft.com/office/powerpoint/2010/main" val="28357773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803BF5-38B6-48A1-AD16-BD21614B1D38}"/>
              </a:ext>
            </a:extLst>
          </p:cNvPr>
          <p:cNvSpPr>
            <a:spLocks noGrp="1"/>
          </p:cNvSpPr>
          <p:nvPr>
            <p:ph type="title"/>
          </p:nvPr>
        </p:nvSpPr>
        <p:spPr/>
        <p:txBody>
          <a:bodyPr/>
          <a:lstStyle/>
          <a:p>
            <a:r>
              <a:rPr lang="en-IN" b="1" u="sng" dirty="0">
                <a:solidFill>
                  <a:srgbClr val="C00000"/>
                </a:solidFill>
              </a:rPr>
              <a:t>Buffer Overflow </a:t>
            </a:r>
          </a:p>
        </p:txBody>
      </p:sp>
      <p:sp>
        <p:nvSpPr>
          <p:cNvPr id="3" name="Content Placeholder 2">
            <a:extLst>
              <a:ext uri="{FF2B5EF4-FFF2-40B4-BE49-F238E27FC236}">
                <a16:creationId xmlns:a16="http://schemas.microsoft.com/office/drawing/2014/main" id="{3A1015D8-3F82-4C2E-902D-7EA25CAF3AFF}"/>
              </a:ext>
            </a:extLst>
          </p:cNvPr>
          <p:cNvSpPr>
            <a:spLocks noGrp="1"/>
          </p:cNvSpPr>
          <p:nvPr>
            <p:ph idx="1"/>
          </p:nvPr>
        </p:nvSpPr>
        <p:spPr/>
        <p:txBody>
          <a:bodyPr/>
          <a:lstStyle/>
          <a:p>
            <a:r>
              <a:rPr lang="en-US" b="0" i="0" dirty="0">
                <a:solidFill>
                  <a:srgbClr val="000000"/>
                </a:solidFill>
                <a:effectLst/>
                <a:latin typeface="Inter"/>
              </a:rPr>
              <a:t>Attackers exploit buffer overflow issues by overwriting the memory of an application. </a:t>
            </a:r>
          </a:p>
          <a:p>
            <a:r>
              <a:rPr lang="en-US" b="0" i="0" dirty="0">
                <a:solidFill>
                  <a:srgbClr val="000000"/>
                </a:solidFill>
                <a:effectLst/>
                <a:latin typeface="Inter"/>
              </a:rPr>
              <a:t>This changes the execution path of the program, triggering a response that damages files or exposes private information. </a:t>
            </a:r>
          </a:p>
          <a:p>
            <a:r>
              <a:rPr lang="en-US" b="0" i="0" dirty="0">
                <a:solidFill>
                  <a:srgbClr val="000000"/>
                </a:solidFill>
                <a:effectLst/>
                <a:latin typeface="Inter"/>
              </a:rPr>
              <a:t>If attackers know the memory layout of a program, they can intentionally feed input that the buffer cannot store, and overwrite areas that hold executable code, replacing it with their own code. </a:t>
            </a:r>
          </a:p>
          <a:p>
            <a:r>
              <a:rPr lang="en-US" b="0" i="0" dirty="0">
                <a:solidFill>
                  <a:srgbClr val="000000"/>
                </a:solidFill>
                <a:effectLst/>
                <a:latin typeface="Inter"/>
              </a:rPr>
              <a:t>For example, an attacker can overwrite a pointer (an object that points to another area in memory) and point it to an exploit payload, to gain control over the program.</a:t>
            </a:r>
            <a:endParaRPr lang="en-IN" dirty="0"/>
          </a:p>
        </p:txBody>
      </p:sp>
    </p:spTree>
    <p:extLst>
      <p:ext uri="{BB962C8B-B14F-4D97-AF65-F5344CB8AC3E}">
        <p14:creationId xmlns:p14="http://schemas.microsoft.com/office/powerpoint/2010/main" val="9114545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AA685E-5ED0-4750-A318-FAC082304990}"/>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A1926185-66C5-4F13-82B3-D0673A467629}"/>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D5BBF70F-8423-46D1-B29D-92C7F208DCA0}"/>
              </a:ext>
            </a:extLst>
          </p:cNvPr>
          <p:cNvPicPr>
            <a:picLocks noChangeAspect="1"/>
          </p:cNvPicPr>
          <p:nvPr/>
        </p:nvPicPr>
        <p:blipFill>
          <a:blip r:embed="rId2"/>
          <a:stretch>
            <a:fillRect/>
          </a:stretch>
        </p:blipFill>
        <p:spPr>
          <a:xfrm>
            <a:off x="116481" y="190500"/>
            <a:ext cx="11494493" cy="6560537"/>
          </a:xfrm>
          <a:prstGeom prst="rect">
            <a:avLst/>
          </a:prstGeom>
        </p:spPr>
      </p:pic>
    </p:spTree>
    <p:extLst>
      <p:ext uri="{BB962C8B-B14F-4D97-AF65-F5344CB8AC3E}">
        <p14:creationId xmlns:p14="http://schemas.microsoft.com/office/powerpoint/2010/main" val="16455237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E30EB7-FE79-4573-8828-5ED32B1A9F59}"/>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47E128DF-B06C-44A8-9FEF-5B63D1301126}"/>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B737093A-DD84-49EE-9376-C7FC66B67FC4}"/>
              </a:ext>
            </a:extLst>
          </p:cNvPr>
          <p:cNvPicPr>
            <a:picLocks noChangeAspect="1"/>
          </p:cNvPicPr>
          <p:nvPr/>
        </p:nvPicPr>
        <p:blipFill>
          <a:blip r:embed="rId2"/>
          <a:stretch>
            <a:fillRect/>
          </a:stretch>
        </p:blipFill>
        <p:spPr>
          <a:xfrm>
            <a:off x="966727" y="317500"/>
            <a:ext cx="10258546" cy="6130605"/>
          </a:xfrm>
          <a:prstGeom prst="rect">
            <a:avLst/>
          </a:prstGeom>
        </p:spPr>
      </p:pic>
    </p:spTree>
    <p:extLst>
      <p:ext uri="{BB962C8B-B14F-4D97-AF65-F5344CB8AC3E}">
        <p14:creationId xmlns:p14="http://schemas.microsoft.com/office/powerpoint/2010/main" val="5525071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EAED92-8756-45ED-A18E-BBD607BAC500}"/>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912A912F-EC24-471E-8C52-4FB51704BFB6}"/>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C5720955-18CD-4C94-90C3-7D008400FE23}"/>
              </a:ext>
            </a:extLst>
          </p:cNvPr>
          <p:cNvPicPr>
            <a:picLocks noChangeAspect="1"/>
          </p:cNvPicPr>
          <p:nvPr/>
        </p:nvPicPr>
        <p:blipFill>
          <a:blip r:embed="rId2"/>
          <a:stretch>
            <a:fillRect/>
          </a:stretch>
        </p:blipFill>
        <p:spPr>
          <a:xfrm>
            <a:off x="92958" y="156406"/>
            <a:ext cx="11641841" cy="6444590"/>
          </a:xfrm>
          <a:prstGeom prst="rect">
            <a:avLst/>
          </a:prstGeom>
        </p:spPr>
      </p:pic>
    </p:spTree>
    <p:extLst>
      <p:ext uri="{BB962C8B-B14F-4D97-AF65-F5344CB8AC3E}">
        <p14:creationId xmlns:p14="http://schemas.microsoft.com/office/powerpoint/2010/main" val="15592982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A55C1-0F4D-468A-8E40-EAC2A6539D87}"/>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812D7B7B-CE7B-4294-A834-2EE755B8F1DD}"/>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D3181218-F93D-4133-8459-C9973EE3493A}"/>
              </a:ext>
            </a:extLst>
          </p:cNvPr>
          <p:cNvPicPr>
            <a:picLocks noChangeAspect="1"/>
          </p:cNvPicPr>
          <p:nvPr/>
        </p:nvPicPr>
        <p:blipFill>
          <a:blip r:embed="rId2"/>
          <a:stretch>
            <a:fillRect/>
          </a:stretch>
        </p:blipFill>
        <p:spPr>
          <a:xfrm>
            <a:off x="1362076" y="219539"/>
            <a:ext cx="9020174" cy="6605575"/>
          </a:xfrm>
          <a:prstGeom prst="rect">
            <a:avLst/>
          </a:prstGeom>
        </p:spPr>
      </p:pic>
    </p:spTree>
    <p:extLst>
      <p:ext uri="{BB962C8B-B14F-4D97-AF65-F5344CB8AC3E}">
        <p14:creationId xmlns:p14="http://schemas.microsoft.com/office/powerpoint/2010/main" val="7210555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B844B1-9C7A-4ED6-9339-3FCBC4A79882}"/>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2C9770F6-8EEB-4716-8A40-A4901DB92654}"/>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FAF218C7-C086-40B0-B11B-6167815D58B6}"/>
              </a:ext>
            </a:extLst>
          </p:cNvPr>
          <p:cNvPicPr>
            <a:picLocks noChangeAspect="1"/>
          </p:cNvPicPr>
          <p:nvPr/>
        </p:nvPicPr>
        <p:blipFill rotWithShape="1">
          <a:blip r:embed="rId2"/>
          <a:srcRect b="18466"/>
          <a:stretch/>
        </p:blipFill>
        <p:spPr>
          <a:xfrm>
            <a:off x="336509" y="0"/>
            <a:ext cx="11217315" cy="5136066"/>
          </a:xfrm>
          <a:prstGeom prst="rect">
            <a:avLst/>
          </a:prstGeom>
        </p:spPr>
      </p:pic>
      <p:sp>
        <p:nvSpPr>
          <p:cNvPr id="6" name="TextBox 5">
            <a:extLst>
              <a:ext uri="{FF2B5EF4-FFF2-40B4-BE49-F238E27FC236}">
                <a16:creationId xmlns:a16="http://schemas.microsoft.com/office/drawing/2014/main" id="{92F1C9FE-FE52-4282-8222-299C4E012CA1}"/>
              </a:ext>
            </a:extLst>
          </p:cNvPr>
          <p:cNvSpPr txBox="1"/>
          <p:nvPr/>
        </p:nvSpPr>
        <p:spPr>
          <a:xfrm>
            <a:off x="838199" y="5369431"/>
            <a:ext cx="10515599" cy="923330"/>
          </a:xfrm>
          <a:prstGeom prst="rect">
            <a:avLst/>
          </a:prstGeom>
          <a:noFill/>
        </p:spPr>
        <p:txBody>
          <a:bodyPr wrap="square">
            <a:spAutoFit/>
          </a:bodyPr>
          <a:lstStyle/>
          <a:p>
            <a:r>
              <a:rPr lang="en-US" b="0" i="0" dirty="0">
                <a:solidFill>
                  <a:srgbClr val="000000"/>
                </a:solidFill>
                <a:effectLst/>
                <a:latin typeface="Inter"/>
              </a:rPr>
              <a:t>C and C++ are two languages that are highly susceptible to buffer overflow attacks, as they don’t have built-in safeguards against overwriting or accessing data in their memory. Mac OSX, Windows, and Linux all use code written in C and C++.</a:t>
            </a:r>
            <a:endParaRPr lang="en-IN" dirty="0"/>
          </a:p>
        </p:txBody>
      </p:sp>
    </p:spTree>
    <p:extLst>
      <p:ext uri="{BB962C8B-B14F-4D97-AF65-F5344CB8AC3E}">
        <p14:creationId xmlns:p14="http://schemas.microsoft.com/office/powerpoint/2010/main" val="42719235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8F12C-4106-4DED-980F-1BCE0B663640}"/>
              </a:ext>
            </a:extLst>
          </p:cNvPr>
          <p:cNvSpPr>
            <a:spLocks noGrp="1"/>
          </p:cNvSpPr>
          <p:nvPr>
            <p:ph type="title"/>
          </p:nvPr>
        </p:nvSpPr>
        <p:spPr/>
        <p:txBody>
          <a:bodyPr/>
          <a:lstStyle/>
          <a:p>
            <a:r>
              <a:rPr lang="en-US" b="1" i="0" u="sng" dirty="0">
                <a:solidFill>
                  <a:srgbClr val="C00000"/>
                </a:solidFill>
                <a:effectLst/>
                <a:latin typeface="Inter"/>
              </a:rPr>
              <a:t>Types of Buffer Overflow Attacks</a:t>
            </a:r>
            <a:br>
              <a:rPr lang="en-US" b="1" i="0" dirty="0">
                <a:solidFill>
                  <a:srgbClr val="000000"/>
                </a:solidFill>
                <a:effectLst/>
                <a:latin typeface="Inter"/>
              </a:rPr>
            </a:br>
            <a:endParaRPr lang="en-IN" dirty="0"/>
          </a:p>
        </p:txBody>
      </p:sp>
      <p:sp>
        <p:nvSpPr>
          <p:cNvPr id="3" name="Content Placeholder 2">
            <a:extLst>
              <a:ext uri="{FF2B5EF4-FFF2-40B4-BE49-F238E27FC236}">
                <a16:creationId xmlns:a16="http://schemas.microsoft.com/office/drawing/2014/main" id="{354974C8-7AC5-4D15-97DB-DEA07D60DF0D}"/>
              </a:ext>
            </a:extLst>
          </p:cNvPr>
          <p:cNvSpPr>
            <a:spLocks noGrp="1"/>
          </p:cNvSpPr>
          <p:nvPr>
            <p:ph idx="1"/>
          </p:nvPr>
        </p:nvSpPr>
        <p:spPr/>
        <p:txBody>
          <a:bodyPr/>
          <a:lstStyle/>
          <a:p>
            <a:pPr algn="l"/>
            <a:r>
              <a:rPr lang="en-US" b="1" i="0" dirty="0">
                <a:solidFill>
                  <a:srgbClr val="000000"/>
                </a:solidFill>
                <a:effectLst/>
                <a:latin typeface="Inter"/>
              </a:rPr>
              <a:t>Stack-based buffer overflows</a:t>
            </a:r>
            <a:r>
              <a:rPr lang="en-US" b="0" i="0" dirty="0">
                <a:solidFill>
                  <a:srgbClr val="000000"/>
                </a:solidFill>
                <a:effectLst/>
                <a:latin typeface="Inter"/>
              </a:rPr>
              <a:t> are more common, and leverage stack memory that only exists during the execution time of a function.</a:t>
            </a:r>
          </a:p>
          <a:p>
            <a:pPr algn="l"/>
            <a:r>
              <a:rPr lang="en-US" b="1" i="0" dirty="0">
                <a:solidFill>
                  <a:srgbClr val="000000"/>
                </a:solidFill>
                <a:effectLst/>
                <a:latin typeface="Inter"/>
              </a:rPr>
              <a:t>Heap-based attacks</a:t>
            </a:r>
            <a:r>
              <a:rPr lang="en-US" b="0" i="0" dirty="0">
                <a:solidFill>
                  <a:srgbClr val="000000"/>
                </a:solidFill>
                <a:effectLst/>
                <a:latin typeface="Inter"/>
              </a:rPr>
              <a:t> are harder to carry out and involve flooding the memory space allocated for a program beyond memory used for current runtime operations.</a:t>
            </a:r>
          </a:p>
          <a:p>
            <a:endParaRPr lang="en-IN" dirty="0"/>
          </a:p>
        </p:txBody>
      </p:sp>
    </p:spTree>
    <p:extLst>
      <p:ext uri="{BB962C8B-B14F-4D97-AF65-F5344CB8AC3E}">
        <p14:creationId xmlns:p14="http://schemas.microsoft.com/office/powerpoint/2010/main" val="40428932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0F3E0-5C85-430C-ACE2-D6F6BFEA49CC}"/>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51B30B81-1264-47F2-AF7D-DD54E71D94F9}"/>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3286EAE5-EF2E-495D-AD87-240169297E1E}"/>
              </a:ext>
            </a:extLst>
          </p:cNvPr>
          <p:cNvPicPr>
            <a:picLocks noChangeAspect="1"/>
          </p:cNvPicPr>
          <p:nvPr/>
        </p:nvPicPr>
        <p:blipFill>
          <a:blip r:embed="rId2"/>
          <a:stretch>
            <a:fillRect/>
          </a:stretch>
        </p:blipFill>
        <p:spPr>
          <a:xfrm>
            <a:off x="89568" y="9525"/>
            <a:ext cx="11849877" cy="6858000"/>
          </a:xfrm>
          <a:prstGeom prst="rect">
            <a:avLst/>
          </a:prstGeom>
        </p:spPr>
      </p:pic>
    </p:spTree>
    <p:extLst>
      <p:ext uri="{BB962C8B-B14F-4D97-AF65-F5344CB8AC3E}">
        <p14:creationId xmlns:p14="http://schemas.microsoft.com/office/powerpoint/2010/main" val="361273231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980</TotalTime>
  <Words>731</Words>
  <Application>Microsoft Office PowerPoint</Application>
  <PresentationFormat>Widescreen</PresentationFormat>
  <Paragraphs>25</Paragraphs>
  <Slides>16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Baskerville Old Face</vt:lpstr>
      <vt:lpstr>Calibri</vt:lpstr>
      <vt:lpstr>Calibri Light</vt:lpstr>
      <vt:lpstr>Inter</vt:lpstr>
      <vt:lpstr>Roboto</vt:lpstr>
      <vt:lpstr>Office Theme</vt:lpstr>
      <vt:lpstr>Ethical Hacking </vt:lpstr>
      <vt:lpstr>Buffer Overflow </vt:lpstr>
      <vt:lpstr>PowerPoint Presentation</vt:lpstr>
      <vt:lpstr>PowerPoint Presentation</vt:lpstr>
      <vt:lpstr>PowerPoint Presentation</vt:lpstr>
      <vt:lpstr>PowerPoint Presentation</vt:lpstr>
      <vt:lpstr>PowerPoint Presentation</vt:lpstr>
      <vt:lpstr>Types of Buffer Overflow Attacks </vt:lpstr>
      <vt:lpstr>PowerPoint Presentation</vt:lpstr>
      <vt:lpstr>PowerPoint Presentation</vt:lpstr>
      <vt:lpstr>PowerPoint Presentation</vt:lpstr>
      <vt:lpstr>Role of Stacks in Function Calls</vt:lpstr>
      <vt:lpstr>Stack based Buffer Overflow</vt:lpstr>
      <vt:lpstr>How to prevent Buffer Overflow Attack ?</vt:lpstr>
      <vt:lpstr>How to prevent Buffer Overflow Attack ?</vt:lpstr>
      <vt:lpstr>How to prevent Buffer Overflow Attack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Ghosh</dc:creator>
  <cp:lastModifiedBy>Dr Ghosh</cp:lastModifiedBy>
  <cp:revision>8</cp:revision>
  <dcterms:created xsi:type="dcterms:W3CDTF">2020-09-09T07:31:53Z</dcterms:created>
  <dcterms:modified xsi:type="dcterms:W3CDTF">2022-11-10T10:56:29Z</dcterms:modified>
</cp:coreProperties>
</file>

<file path=docProps/thumbnail.jpeg>
</file>